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2" r:id="rId2"/>
    <p:sldId id="299" r:id="rId3"/>
    <p:sldId id="328" r:id="rId4"/>
    <p:sldId id="324" r:id="rId5"/>
    <p:sldId id="327" r:id="rId6"/>
    <p:sldId id="29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ED7D31"/>
    <a:srgbClr val="FFC002"/>
    <a:srgbClr val="5B9BD5"/>
    <a:srgbClr val="004B93"/>
    <a:srgbClr val="C5C5C5"/>
    <a:srgbClr val="F3FFFE"/>
    <a:srgbClr val="F3F5F4"/>
    <a:srgbClr val="F8FAF9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68" y="77"/>
      </p:cViewPr>
      <p:guideLst>
        <p:guide orient="horz" pos="1502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4D57B-0A7C-4A16-BDDA-2BA58CAD4F01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F9219-AC4C-4F1A-9C9C-015EEA0E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9219-AC4C-4F1A-9C9C-015EEA0E73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5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9219-AC4C-4F1A-9C9C-015EEA0E73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85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039-A2FD-49BA-94C6-B31A358ADE9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66E9-13A6-49A1-8485-E6920342B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3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039-A2FD-49BA-94C6-B31A358ADE9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66E9-13A6-49A1-8485-E6920342B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0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039-A2FD-49BA-94C6-B31A358ADE9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66E9-13A6-49A1-8485-E6920342B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7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039-A2FD-49BA-94C6-B31A358ADE9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66E9-13A6-49A1-8485-E6920342B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6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039-A2FD-49BA-94C6-B31A358ADE9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66E9-13A6-49A1-8485-E6920342B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9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039-A2FD-49BA-94C6-B31A358ADE9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66E9-13A6-49A1-8485-E6920342B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1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039-A2FD-49BA-94C6-B31A358ADE9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66E9-13A6-49A1-8485-E6920342B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039-A2FD-49BA-94C6-B31A358ADE9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66E9-13A6-49A1-8485-E6920342B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6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039-A2FD-49BA-94C6-B31A358ADE9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66E9-13A6-49A1-8485-E6920342B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0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039-A2FD-49BA-94C6-B31A358ADE9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66E9-13A6-49A1-8485-E6920342B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1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039-A2FD-49BA-94C6-B31A358ADE9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66E9-13A6-49A1-8485-E6920342B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0039-A2FD-49BA-94C6-B31A358ADE9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066E9-13A6-49A1-8485-E6920342B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3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75" y="3961856"/>
            <a:ext cx="6853805" cy="2732559"/>
          </a:xfrm>
          <a:prstGeom prst="rect">
            <a:avLst/>
          </a:prstGeom>
        </p:spPr>
      </p:pic>
      <p:sp>
        <p:nvSpPr>
          <p:cNvPr id="6" name="Rectangle 170"/>
          <p:cNvSpPr txBox="1">
            <a:spLocks noChangeArrowheads="1"/>
          </p:cNvSpPr>
          <p:nvPr/>
        </p:nvSpPr>
        <p:spPr>
          <a:xfrm>
            <a:off x="3767667" y="3386667"/>
            <a:ext cx="5067421" cy="516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ПРЕЗЕНТАЦИЯ КОМПАНИИ</a:t>
            </a:r>
            <a:endParaRPr lang="ru-RU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1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3434100" y="829242"/>
            <a:ext cx="5434431" cy="5728702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77800" algn="just">
              <a:spcBef>
                <a:spcPts val="1200"/>
              </a:spcBef>
              <a:buClr>
                <a:srgbClr val="00529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Федеральная универсальная страховая компания «Армеец» основана в 1994 году в г. Казань.</a:t>
            </a:r>
            <a:endParaRPr lang="en-US" dirty="0"/>
          </a:p>
          <a:p>
            <a:pPr indent="177800" algn="just">
              <a:spcBef>
                <a:spcPts val="1200"/>
              </a:spcBef>
              <a:buClr>
                <a:srgbClr val="00529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Центральный офис находится в г. Москва.</a:t>
            </a:r>
          </a:p>
          <a:p>
            <a:pPr indent="177800" algn="just">
              <a:spcBef>
                <a:spcPts val="1200"/>
              </a:spcBef>
              <a:buClr>
                <a:srgbClr val="00529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Филиалы в </a:t>
            </a:r>
            <a:r>
              <a:rPr lang="ru-RU" dirty="0" smtClean="0"/>
              <a:t>16 </a:t>
            </a:r>
            <a:r>
              <a:rPr lang="ru-RU" dirty="0"/>
              <a:t>городах России</a:t>
            </a:r>
          </a:p>
          <a:p>
            <a:pPr indent="177800" algn="just">
              <a:spcBef>
                <a:spcPts val="1200"/>
              </a:spcBef>
              <a:buClr>
                <a:srgbClr val="00529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Уставный капитал составляет 1</a:t>
            </a:r>
            <a:r>
              <a:rPr lang="en-US" dirty="0"/>
              <a:t>50</a:t>
            </a:r>
            <a:r>
              <a:rPr lang="ru-RU" dirty="0"/>
              <a:t> 000 000 рублей</a:t>
            </a:r>
          </a:p>
          <a:p>
            <a:pPr indent="177800" algn="just">
              <a:spcBef>
                <a:spcPts val="1200"/>
              </a:spcBef>
              <a:buClr>
                <a:srgbClr val="00529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В феврале </a:t>
            </a:r>
            <a:r>
              <a:rPr lang="ru-RU" dirty="0" smtClean="0"/>
              <a:t>2017 </a:t>
            </a:r>
            <a:r>
              <a:rPr lang="ru-RU" dirty="0"/>
              <a:t>года рейтинговым агентством «Эксперт РА» присвоен рейтинг надежности на уровне «В++» , а в июне </a:t>
            </a:r>
            <a:r>
              <a:rPr lang="ru-RU" dirty="0" smtClean="0"/>
              <a:t>2017 </a:t>
            </a:r>
            <a:r>
              <a:rPr lang="ru-RU" dirty="0"/>
              <a:t>года Национальным рейтинговым агентством  подтвердило рейтинг финансовой устойчивости на уровне «ВВВ+», прогноз «стабильный»</a:t>
            </a:r>
          </a:p>
          <a:p>
            <a:pPr indent="177800" algn="just">
              <a:spcBef>
                <a:spcPts val="1200"/>
              </a:spcBef>
              <a:buClr>
                <a:srgbClr val="00529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СК «Армеец» стала лауреатом премии «Финансовая элита России </a:t>
            </a:r>
            <a:r>
              <a:rPr lang="ru-RU" dirty="0" smtClean="0"/>
              <a:t>2018» </a:t>
            </a:r>
            <a:r>
              <a:rPr lang="ru-RU" dirty="0"/>
              <a:t>в номинации «Региональная страховая компания года»</a:t>
            </a:r>
          </a:p>
          <a:p>
            <a:pPr indent="177800" algn="just">
              <a:spcBef>
                <a:spcPts val="1200"/>
              </a:spcBef>
              <a:buClr>
                <a:srgbClr val="00529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Мы входим в топ-5 страховых компаний, </a:t>
            </a:r>
            <a:br>
              <a:rPr lang="ru-RU" dirty="0"/>
            </a:br>
            <a:r>
              <a:rPr lang="ru-RU" dirty="0"/>
              <a:t>осуществляющих свою деятельность на территории Республики Татарстан</a:t>
            </a:r>
          </a:p>
          <a:p>
            <a:pPr indent="177800" algn="just">
              <a:spcBef>
                <a:spcPts val="1200"/>
              </a:spcBef>
              <a:buClr>
                <a:srgbClr val="00529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Продуктовая линейка компании включает в себя более 30 видов страхования и 18 специальных программ</a:t>
            </a:r>
          </a:p>
          <a:p>
            <a:pPr indent="177800" algn="just">
              <a:spcBef>
                <a:spcPts val="1200"/>
              </a:spcBef>
              <a:buClr>
                <a:srgbClr val="00529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Единоличный акционер компании – страховая компания «Армеец» – занимает 1 место по сборам в Республике Болгария с долей на рынке общего страхования Болгарии 12%</a:t>
            </a:r>
          </a:p>
          <a:p>
            <a:pPr indent="177800" algn="just">
              <a:spcBef>
                <a:spcPts val="1200"/>
              </a:spcBef>
              <a:buClr>
                <a:srgbClr val="00529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Страховая компания «Армеец» является членом профессиональных объединений российских страховщиков: РСА, ВСС, Национальная Страховая Гильдия, Союз страховщиков Татарстана</a:t>
            </a:r>
          </a:p>
          <a:p>
            <a:pPr indent="177800" algn="just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9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3" y="971903"/>
            <a:ext cx="2264411" cy="15853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81063"/>
            <a:ext cx="1848259" cy="616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4" y="3098197"/>
            <a:ext cx="2070510" cy="26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7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/>
        </p:nvSpPr>
        <p:spPr bwMode="gray">
          <a:xfrm>
            <a:off x="359532" y="679957"/>
            <a:ext cx="8424936" cy="373915"/>
          </a:xfrm>
          <a:prstGeom prst="round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latin typeface="+mj-lt"/>
                <a:ea typeface="+mj-ea"/>
                <a:cs typeface="+mj-cs"/>
              </a:rPr>
              <a:t>ЛИЦЕНЗИИ</a:t>
            </a:r>
            <a:endParaRPr lang="ru-RU" sz="2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осуществление страховой деятельности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81063"/>
            <a:ext cx="1848259" cy="616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91" y="1243127"/>
            <a:ext cx="3064398" cy="43402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555309"/>
            <a:ext cx="2834459" cy="40145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88" y="2555309"/>
            <a:ext cx="2834459" cy="401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9229" y="1055194"/>
            <a:ext cx="8251371" cy="960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АО «Страховая компания «Армеец» предлагает Вам заключить договор страхования гражданской ответственности за причинение вреда вследствие недостатков работ, которые оказывают влияние на безопасность объектов капитального строительства </a:t>
            </a:r>
            <a:endParaRPr lang="ru-RU" sz="1600" dirty="0"/>
          </a:p>
          <a:p>
            <a:r>
              <a:rPr lang="ru-RU" sz="1600" b="1" dirty="0">
                <a:solidFill>
                  <a:srgbClr val="0070C0"/>
                </a:solidFill>
              </a:rPr>
              <a:t>Объект страхования</a:t>
            </a:r>
            <a:r>
              <a:rPr lang="ru-RU" sz="1400" b="1" i="1" dirty="0"/>
              <a:t>:</a:t>
            </a:r>
            <a:endParaRPr lang="ru-RU" sz="1400" dirty="0"/>
          </a:p>
          <a:p>
            <a:r>
              <a:rPr lang="ru-RU" sz="1400" dirty="0" smtClean="0"/>
              <a:t>Не </a:t>
            </a:r>
            <a:r>
              <a:rPr lang="ru-RU" sz="1400" dirty="0"/>
              <a:t>противоречащие законодательству Российской Федерации имущественные интересы, связанные с возмещением Страхователем (лицом, риск ответственности которого застрахован) причиненного им вреда жизни, здоровью или имуществу третьих лиц.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Риски:</a:t>
            </a:r>
            <a:r>
              <a:rPr lang="ru-RU" sz="1400" b="1" i="1" dirty="0"/>
              <a:t> </a:t>
            </a:r>
            <a:r>
              <a:rPr lang="ru-RU" sz="1400" dirty="0"/>
              <a:t>Ответственность за вред жизни, здоровью и имуществу третьих лиц.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Страховая сумма</a:t>
            </a:r>
            <a:r>
              <a:rPr lang="ru-RU" sz="1400" b="1" i="1" dirty="0"/>
              <a:t>: </a:t>
            </a:r>
            <a:r>
              <a:rPr lang="ru-RU" sz="1400" dirty="0"/>
              <a:t>Страховая сумма определяется по соглашению сторон и является лимитом ответственности Страховщика по каждому страховому случаю, произошедшему в период действия договора страхования.</a:t>
            </a:r>
          </a:p>
          <a:p>
            <a:r>
              <a:rPr lang="ru-RU" sz="1400" b="1" i="1" dirty="0"/>
              <a:t>Страховая сумма </a:t>
            </a:r>
            <a:r>
              <a:rPr lang="ru-RU" sz="1400" b="1" i="1" dirty="0" smtClean="0"/>
              <a:t> - согласно положению СРО СГС</a:t>
            </a:r>
            <a:endParaRPr lang="ru-RU" sz="1400" dirty="0"/>
          </a:p>
          <a:p>
            <a:r>
              <a:rPr lang="ru-RU" sz="1400" b="1" i="1" dirty="0" smtClean="0"/>
              <a:t>Страховой  тариф   - от 0.10 до 0.15</a:t>
            </a:r>
            <a:endParaRPr lang="ru-RU" sz="1400" dirty="0"/>
          </a:p>
          <a:p>
            <a:r>
              <a:rPr lang="ru-RU" sz="1600" b="1" dirty="0">
                <a:solidFill>
                  <a:srgbClr val="0070C0"/>
                </a:solidFill>
              </a:rPr>
              <a:t>В страховую премию включается</a:t>
            </a:r>
            <a:r>
              <a:rPr lang="ru-RU" sz="1400" dirty="0"/>
              <a:t>:</a:t>
            </a:r>
          </a:p>
          <a:p>
            <a:r>
              <a:rPr lang="ru-RU" sz="1200" b="1" i="1" dirty="0"/>
              <a:t>Ретроактивный период</a:t>
            </a:r>
            <a:r>
              <a:rPr lang="ru-RU" sz="1200" dirty="0"/>
              <a:t> – период времени в течение срока действия договора страхования даты, указанной в договоре страхования, и заканчивается датой начала периода страхования. Ретроактивный период в соответствии с настоящими Правилами начинается с момента получения Страхователем допуска к определенному виду или видам работ, которые оказывают влияние на безопасность объектов строительства, выданного саморегулируемой организацией.</a:t>
            </a:r>
          </a:p>
          <a:p>
            <a:r>
              <a:rPr lang="ru-RU" sz="1200" b="1" i="1" dirty="0"/>
              <a:t>Основной период</a:t>
            </a:r>
            <a:r>
              <a:rPr lang="ru-RU" sz="1200" dirty="0"/>
              <a:t> (в течение которого были допущены недостатки работ, в результате которых причинен вред третьим лицам в течение основного или дополнительного периода) – 12 месяцев от даты вступления договора страхования в силу.</a:t>
            </a:r>
          </a:p>
          <a:p>
            <a:r>
              <a:rPr lang="ru-RU" sz="1200" b="1" i="1" dirty="0"/>
              <a:t>Дополнительный период</a:t>
            </a:r>
            <a:r>
              <a:rPr lang="ru-RU" sz="1200" dirty="0"/>
              <a:t> (период, в течение которого причинен вред в результате недостатков работ, допущенных в течение основного периода) – 36 месяцев от даты завершения основного периода.</a:t>
            </a:r>
          </a:p>
          <a:p>
            <a:pPr lvl="0"/>
            <a:r>
              <a:rPr lang="x-none" sz="1200" dirty="0" smtClean="0"/>
              <a:t>лимит </a:t>
            </a:r>
            <a:r>
              <a:rPr lang="x-none" sz="1200" dirty="0"/>
              <a:t>на один страховой случай и франшиза отсутствуют;</a:t>
            </a:r>
            <a:endParaRPr lang="ru-RU" sz="1200" dirty="0"/>
          </a:p>
          <a:p>
            <a:pPr lvl="0"/>
            <a:endParaRPr lang="ru-RU" sz="1100" dirty="0"/>
          </a:p>
          <a:p>
            <a:pPr lvl="0"/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9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i="1" dirty="0" smtClean="0">
              <a:solidFill>
                <a:srgbClr val="0070C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16086" y="2176884"/>
            <a:ext cx="8007427" cy="587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162360" y="2176884"/>
            <a:ext cx="3141134" cy="587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3733" y="514350"/>
            <a:ext cx="7746147" cy="5523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                   </a:t>
            </a:r>
            <a:r>
              <a:rPr lang="ru-RU" sz="2400" b="1" dirty="0">
                <a:solidFill>
                  <a:srgbClr val="00B0F0"/>
                </a:solidFill>
              </a:rPr>
              <a:t>Страхование ГО СРО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81063"/>
            <a:ext cx="1848259" cy="6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047067" y="1958161"/>
            <a:ext cx="4551757" cy="3913699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77800">
              <a:spcBef>
                <a:spcPts val="1200"/>
              </a:spcBef>
              <a:buClr>
                <a:srgbClr val="00529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Мы более 20 лет работаем на рынке страхования</a:t>
            </a:r>
          </a:p>
          <a:p>
            <a:pPr indent="177800">
              <a:spcBef>
                <a:spcPts val="1200"/>
              </a:spcBef>
              <a:buClr>
                <a:srgbClr val="00529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Нас легко найти: </a:t>
            </a:r>
            <a:r>
              <a:rPr lang="ru-RU" dirty="0" smtClean="0"/>
              <a:t>представлены во всех СРО Самарской области</a:t>
            </a:r>
            <a:endParaRPr lang="ru-RU" dirty="0"/>
          </a:p>
          <a:p>
            <a:pPr indent="177800">
              <a:spcBef>
                <a:spcPts val="1200"/>
              </a:spcBef>
              <a:buClr>
                <a:srgbClr val="00529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Мы профессионалы: оказываем консультационную и юридическую поддержку в процессе сотрудничества</a:t>
            </a:r>
          </a:p>
          <a:p>
            <a:pPr indent="177800">
              <a:spcBef>
                <a:spcPts val="1200"/>
              </a:spcBef>
              <a:buClr>
                <a:srgbClr val="00529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Мы внимательно относимся каждому клиенту: работаем с запросами, жалобами и предложениями</a:t>
            </a:r>
          </a:p>
          <a:p>
            <a:pPr indent="177800">
              <a:spcBef>
                <a:spcPts val="1200"/>
              </a:spcBef>
              <a:buClr>
                <a:srgbClr val="00529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 Мы работаем оперативно: оформление полиса от 15 минут</a:t>
            </a:r>
          </a:p>
          <a:p>
            <a:pPr indent="177800">
              <a:spcBef>
                <a:spcPts val="1200"/>
              </a:spcBef>
              <a:buClr>
                <a:srgbClr val="00529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Мы выполняем обещания и осуществляем своевременные выплаты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r="21104"/>
          <a:stretch/>
        </p:blipFill>
        <p:spPr>
          <a:xfrm>
            <a:off x="194731" y="1352357"/>
            <a:ext cx="3510082" cy="347364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87799" y="1352357"/>
            <a:ext cx="4450158" cy="3766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Преимущества работы с нами: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81063"/>
            <a:ext cx="1848259" cy="6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8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573" y="3540950"/>
            <a:ext cx="8012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18ED4"/>
                </a:solidFill>
              </a:rPr>
              <a:t>(</a:t>
            </a:r>
            <a:r>
              <a:rPr lang="ru-RU" sz="4000" b="1" dirty="0" smtClean="0">
                <a:solidFill>
                  <a:srgbClr val="018ED4"/>
                </a:solidFill>
              </a:rPr>
              <a:t>846</a:t>
            </a:r>
            <a:r>
              <a:rPr lang="ru-RU" sz="4000" b="1" dirty="0" smtClean="0">
                <a:solidFill>
                  <a:srgbClr val="018ED4"/>
                </a:solidFill>
              </a:rPr>
              <a:t>) 203-30-36</a:t>
            </a:r>
            <a:endParaRPr lang="ru-RU" sz="4000" b="1" dirty="0">
              <a:solidFill>
                <a:srgbClr val="018ED4"/>
              </a:solidFill>
            </a:endParaRPr>
          </a:p>
          <a:p>
            <a:pPr algn="ctr"/>
            <a:r>
              <a:rPr lang="ru-RU" sz="2800" dirty="0">
                <a:solidFill>
                  <a:srgbClr val="018ED4"/>
                </a:solidFill>
              </a:rPr>
              <a:t>г. </a:t>
            </a:r>
            <a:r>
              <a:rPr lang="ru-RU" sz="2800" dirty="0" smtClean="0">
                <a:solidFill>
                  <a:srgbClr val="018ED4"/>
                </a:solidFill>
              </a:rPr>
              <a:t>Самара, улица Ново-Садовая, д.106, </a:t>
            </a:r>
            <a:r>
              <a:rPr lang="ru-RU" sz="2800" dirty="0" smtClean="0">
                <a:solidFill>
                  <a:srgbClr val="018ED4"/>
                </a:solidFill>
              </a:rPr>
              <a:t>Торговый Дом «ЗАХАР» </a:t>
            </a:r>
            <a:r>
              <a:rPr lang="ru-RU" sz="2800" dirty="0" smtClean="0">
                <a:solidFill>
                  <a:srgbClr val="018ED4"/>
                </a:solidFill>
              </a:rPr>
              <a:t>офис 800</a:t>
            </a:r>
            <a:endParaRPr lang="ru-RU" sz="2800" dirty="0">
              <a:solidFill>
                <a:srgbClr val="018ED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1302" y="2248642"/>
            <a:ext cx="6081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4B93"/>
                </a:solidFill>
              </a:rPr>
              <a:t>ВСЕГО ХОРОШЕГО!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47328" y="6087017"/>
            <a:ext cx="2522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18ED4"/>
                </a:solidFill>
              </a:rPr>
              <a:t>www.armeec.ru</a:t>
            </a:r>
            <a:endParaRPr lang="ru-RU" sz="2800" dirty="0">
              <a:solidFill>
                <a:srgbClr val="018ED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81063"/>
            <a:ext cx="1848259" cy="6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31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2215</TotalTime>
  <Words>459</Words>
  <Application>Microsoft Office PowerPoint</Application>
  <PresentationFormat>Экран (4:3)</PresentationFormat>
  <Paragraphs>63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Телкова Ирина Леонидовна</cp:lastModifiedBy>
  <cp:revision>185</cp:revision>
  <dcterms:created xsi:type="dcterms:W3CDTF">2014-03-21T07:37:28Z</dcterms:created>
  <dcterms:modified xsi:type="dcterms:W3CDTF">2019-08-28T11:15:59Z</dcterms:modified>
</cp:coreProperties>
</file>